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58" r:id="rId5"/>
    <p:sldId id="337" r:id="rId6"/>
    <p:sldId id="328" r:id="rId7"/>
    <p:sldId id="358" r:id="rId8"/>
    <p:sldId id="369" r:id="rId9"/>
    <p:sldId id="370" r:id="rId10"/>
    <p:sldId id="365" r:id="rId11"/>
    <p:sldId id="366" r:id="rId12"/>
    <p:sldId id="367" r:id="rId13"/>
    <p:sldId id="368" r:id="rId14"/>
    <p:sldId id="336" r:id="rId15"/>
    <p:sldId id="364" r:id="rId16"/>
    <p:sldId id="362" r:id="rId17"/>
    <p:sldId id="363" r:id="rId18"/>
    <p:sldId id="274" r:id="rId19"/>
  </p:sldIdLst>
  <p:sldSz cx="12192000" cy="6858000"/>
  <p:notesSz cx="7026275" cy="9312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BFA2CB-0FD9-7006-D4C3-393EE997805D}" v="803" dt="2020-01-13T23:06:55.541"/>
    <p1510:client id="{B394CF5F-CA84-405C-A47A-EF245B39A9AD}" v="580" dt="2020-01-13T15:11:26.3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45356" cy="467522"/>
          </a:xfrm>
          <a:prstGeom prst="rect">
            <a:avLst/>
          </a:prstGeom>
        </p:spPr>
        <p:txBody>
          <a:bodyPr vert="horz" lIns="91614" tIns="45807" rIns="91614" bIns="4580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9329" y="1"/>
            <a:ext cx="3045356" cy="467522"/>
          </a:xfrm>
          <a:prstGeom prst="rect">
            <a:avLst/>
          </a:prstGeom>
        </p:spPr>
        <p:txBody>
          <a:bodyPr vert="horz" lIns="91614" tIns="45807" rIns="91614" bIns="45807" rtlCol="0"/>
          <a:lstStyle>
            <a:lvl1pPr algn="r">
              <a:defRPr sz="1200"/>
            </a:lvl1pPr>
          </a:lstStyle>
          <a:p>
            <a:fld id="{5B270FB5-CCE0-4D32-9ED9-FE566E828DF8}" type="datetimeFigureOut">
              <a:rPr lang="en-US" smtClean="0"/>
              <a:t>1/16/2020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8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14" tIns="45807" rIns="91614" bIns="4580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3264" y="4481215"/>
            <a:ext cx="5619747" cy="3667026"/>
          </a:xfrm>
          <a:prstGeom prst="rect">
            <a:avLst/>
          </a:prstGeom>
        </p:spPr>
        <p:txBody>
          <a:bodyPr vert="horz" lIns="91614" tIns="45807" rIns="91614" bIns="45807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4753"/>
            <a:ext cx="3045356" cy="467522"/>
          </a:xfrm>
          <a:prstGeom prst="rect">
            <a:avLst/>
          </a:prstGeom>
        </p:spPr>
        <p:txBody>
          <a:bodyPr vert="horz" lIns="91614" tIns="45807" rIns="91614" bIns="4580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9329" y="8844753"/>
            <a:ext cx="3045356" cy="467522"/>
          </a:xfrm>
          <a:prstGeom prst="rect">
            <a:avLst/>
          </a:prstGeom>
        </p:spPr>
        <p:txBody>
          <a:bodyPr vert="horz" lIns="91614" tIns="45807" rIns="91614" bIns="45807" rtlCol="0" anchor="b"/>
          <a:lstStyle>
            <a:lvl1pPr algn="r">
              <a:defRPr sz="1200"/>
            </a:lvl1pPr>
          </a:lstStyle>
          <a:p>
            <a:fld id="{0559814D-8CE3-4803-8AF4-225F497482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115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88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650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247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12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028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199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47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532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290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977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718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9EB16-07CF-4873-A3B4-3CB666A125C0}" type="datetimeFigureOut">
              <a:rPr lang="en-US" smtClean="0"/>
              <a:t>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CD2EC-5DAA-4A84-82D6-0BC215B715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38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1459" y="5321311"/>
            <a:ext cx="2820541" cy="15366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9441"/>
            <a:ext cx="12192000" cy="4497496"/>
          </a:xfrm>
        </p:spPr>
        <p:txBody>
          <a:bodyPr>
            <a:normAutofit/>
          </a:bodyPr>
          <a:lstStyle/>
          <a:p>
            <a:r>
              <a:rPr lang="en-US" dirty="0"/>
              <a:t>Planning and Stakeholder </a:t>
            </a:r>
            <a:br>
              <a:rPr lang="en-US" dirty="0"/>
            </a:br>
            <a:r>
              <a:rPr lang="en-US" dirty="0"/>
              <a:t>Relations Committee</a:t>
            </a:r>
            <a:br>
              <a:rPr lang="en-US" dirty="0"/>
            </a:br>
            <a:r>
              <a:rPr lang="en-US" dirty="0"/>
              <a:t>January 17, 2020</a:t>
            </a:r>
            <a:br>
              <a:rPr lang="en-US" dirty="0"/>
            </a:b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511121"/>
            <a:ext cx="60498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Planning and Stakeholder Relations Committee – January 2020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524000" y="4480560"/>
            <a:ext cx="9144000" cy="77724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087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1459" y="5321311"/>
            <a:ext cx="2820541" cy="15366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9441"/>
            <a:ext cx="12192000" cy="4497496"/>
          </a:xfrm>
        </p:spPr>
        <p:txBody>
          <a:bodyPr>
            <a:normAutofit/>
          </a:bodyPr>
          <a:lstStyle/>
          <a:p>
            <a:r>
              <a:rPr lang="en-US" dirty="0"/>
              <a:t>Agency Tactical Plan Update</a:t>
            </a:r>
            <a:br>
              <a:rPr lang="en-US" dirty="0"/>
            </a:b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511121"/>
            <a:ext cx="60498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Planning and Stakeholder Relations Committee – January 2020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524000" y="4480560"/>
            <a:ext cx="9144000" cy="77724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789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Agency Tactical Plan Update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Staff Kick-Off Event – September 2018</a:t>
            </a:r>
          </a:p>
          <a:p>
            <a:r>
              <a:rPr lang="en-US" dirty="0"/>
              <a:t>Five Key Areas with Executive Sponsors</a:t>
            </a:r>
          </a:p>
          <a:p>
            <a:pPr lvl="1"/>
            <a:r>
              <a:rPr lang="en-US" dirty="0"/>
              <a:t>Customer Experience – D. Huffaker (Oct. 2019)</a:t>
            </a:r>
          </a:p>
          <a:p>
            <a:pPr lvl="1"/>
            <a:r>
              <a:rPr lang="en-US" dirty="0"/>
              <a:t>Safety Program – M. Cetra (Oct. 2019) </a:t>
            </a:r>
          </a:p>
          <a:p>
            <a:pPr lvl="1"/>
            <a:r>
              <a:rPr lang="en-US" dirty="0"/>
              <a:t>Financial Sustainability – P. Schenk (Nov. 2019) </a:t>
            </a:r>
          </a:p>
          <a:p>
            <a:pPr lvl="1"/>
            <a:r>
              <a:rPr lang="en-US" b="1" dirty="0"/>
              <a:t>Customer and Stakeholder Engagement – J. Ritchie</a:t>
            </a:r>
          </a:p>
          <a:p>
            <a:pPr lvl="1"/>
            <a:r>
              <a:rPr lang="en-US" b="1" dirty="0"/>
              <a:t>Employee Engagement – I. Colon</a:t>
            </a:r>
          </a:p>
          <a:p>
            <a:r>
              <a:rPr lang="en-US" dirty="0"/>
              <a:t>Staff Close-Out Event – December 2019</a:t>
            </a:r>
          </a:p>
          <a:p>
            <a:r>
              <a:rPr lang="en-US" dirty="0"/>
              <a:t>December 2019 to January 2020 – Shift to Strategic </a:t>
            </a:r>
          </a:p>
          <a:p>
            <a:pPr marL="0" indent="0">
              <a:buNone/>
            </a:pPr>
            <a:r>
              <a:rPr lang="en-US" dirty="0"/>
              <a:t>   Plan Development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0797" y="909869"/>
            <a:ext cx="3238500" cy="24288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6143" y="3624550"/>
            <a:ext cx="2552700" cy="1790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4709" y="5771314"/>
            <a:ext cx="1829176" cy="11024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48115" y="6156026"/>
            <a:ext cx="60498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Planning and Stakeholder Relations Committee – January 2020</a:t>
            </a:r>
          </a:p>
        </p:txBody>
      </p:sp>
    </p:spTree>
    <p:extLst>
      <p:ext uri="{BB962C8B-B14F-4D97-AF65-F5344CB8AC3E}">
        <p14:creationId xmlns:p14="http://schemas.microsoft.com/office/powerpoint/2010/main" val="52528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Customer and Stakeholder Engagement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7884543" cy="485454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3600" b="1" dirty="0" smtClean="0"/>
              <a:t>Branding</a:t>
            </a:r>
            <a:endParaRPr lang="en-US" sz="2400" dirty="0">
              <a:cs typeface="Calibri"/>
            </a:endParaRPr>
          </a:p>
          <a:p>
            <a:pPr marL="342900" indent="-342900"/>
            <a:r>
              <a:rPr lang="en-US" sz="3200" dirty="0">
                <a:cs typeface="Calibri"/>
              </a:rPr>
              <a:t>Marketing focal point</a:t>
            </a:r>
          </a:p>
          <a:p>
            <a:pPr marL="342900" indent="-342900"/>
            <a:r>
              <a:rPr lang="en-US" sz="3200" dirty="0">
                <a:cs typeface="Calibri"/>
              </a:rPr>
              <a:t>Perception research</a:t>
            </a:r>
          </a:p>
          <a:p>
            <a:pPr marL="342900" indent="-342900"/>
            <a:r>
              <a:rPr lang="en-US" sz="3200" dirty="0">
                <a:cs typeface="Calibri"/>
              </a:rPr>
              <a:t>Now: developing potential brand concepts</a:t>
            </a:r>
          </a:p>
          <a:p>
            <a:pPr marL="342900" indent="-342900"/>
            <a:r>
              <a:rPr lang="en-US" sz="3200" dirty="0">
                <a:cs typeface="Calibri"/>
              </a:rPr>
              <a:t>Next: Review with board and public</a:t>
            </a:r>
          </a:p>
          <a:p>
            <a:pPr marL="342900" indent="-342900"/>
            <a:r>
              <a:rPr lang="en-US" sz="3200" dirty="0">
                <a:cs typeface="Calibri"/>
              </a:rPr>
              <a:t>Next: Implementation plan</a:t>
            </a:r>
          </a:p>
          <a:p>
            <a:pPr marL="342900" indent="-342900"/>
            <a:r>
              <a:rPr lang="en-US" sz="3200" dirty="0">
                <a:cs typeface="Calibri"/>
              </a:rPr>
              <a:t>Later: Integrated marketing plan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E0A0A18-8B76-4558-AF7D-E8FCC4ABF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731368" y="1825624"/>
            <a:ext cx="3183149" cy="429383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3548" y="5901286"/>
            <a:ext cx="1534176" cy="87881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21425" y="6156026"/>
            <a:ext cx="64118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Planning and Stakeholder Relations Committee – January 2020</a:t>
            </a:r>
          </a:p>
        </p:txBody>
      </p:sp>
      <p:pic>
        <p:nvPicPr>
          <p:cNvPr id="4" name="Picture 5" descr="A group of people standing in front of a bus&#10;&#10;Description generated with high confidence">
            <a:extLst>
              <a:ext uri="{FF2B5EF4-FFF2-40B4-BE49-F238E27FC236}">
                <a16:creationId xmlns:a16="http://schemas.microsoft.com/office/drawing/2014/main" id="{81C41D6F-3674-4299-B9F8-8F8FB576FB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1948" y="1765212"/>
            <a:ext cx="2743200" cy="361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07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5BFF6-BA27-464E-B601-6906E724C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ea typeface="+mj-lt"/>
                <a:cs typeface="+mj-lt"/>
              </a:rPr>
              <a:t>Customer and Stakeholder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30382-97DB-4018-9EB3-47A615AC83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06086" y="3838456"/>
            <a:ext cx="5483524" cy="258292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cs typeface="Calibri"/>
              </a:rPr>
              <a:t>Integrate Public Message</a:t>
            </a:r>
            <a:endParaRPr lang="en-US" b="1"/>
          </a:p>
          <a:p>
            <a:pPr marL="0" indent="0">
              <a:buNone/>
            </a:pPr>
            <a:r>
              <a:rPr lang="en-US" dirty="0">
                <a:cs typeface="Calibri"/>
              </a:rPr>
              <a:t>Key item – economic impact study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 b="1" dirty="0">
                <a:cs typeface="Calibri"/>
              </a:rPr>
              <a:t>Employee Engagement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Employee newsletter</a:t>
            </a:r>
          </a:p>
        </p:txBody>
      </p:sp>
      <p:pic>
        <p:nvPicPr>
          <p:cNvPr id="5" name="Picture 5" descr="A close up of a newspaper&#10;&#10;Description generated with high confidence">
            <a:extLst>
              <a:ext uri="{FF2B5EF4-FFF2-40B4-BE49-F238E27FC236}">
                <a16:creationId xmlns:a16="http://schemas.microsoft.com/office/drawing/2014/main" id="{938926E1-B40C-44C8-8F79-09036104B7D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401108" y="2429474"/>
            <a:ext cx="3333820" cy="4351338"/>
          </a:xfrm>
        </p:spPr>
      </p:pic>
      <p:pic>
        <p:nvPicPr>
          <p:cNvPr id="7" name="Picture 7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4E5D966-9A17-451B-9421-195CCBCB6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343" y="1546512"/>
            <a:ext cx="2743200" cy="3592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20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37E3F-5FB4-4808-9E26-7E39EFE40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ea typeface="+mj-lt"/>
                <a:cs typeface="+mj-lt"/>
              </a:rPr>
              <a:t>Customer and Stakeholder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785FD8-2CB2-467F-B870-8A85ABD73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38243"/>
            <a:ext cx="9050383" cy="4351338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0" indent="0">
              <a:buNone/>
            </a:pPr>
            <a:r>
              <a:rPr lang="en-US" sz="3800" b="1" dirty="0">
                <a:ea typeface="+mn-lt"/>
                <a:cs typeface="+mn-lt"/>
              </a:rPr>
              <a:t>Community Involvement</a:t>
            </a:r>
          </a:p>
          <a:p>
            <a:r>
              <a:rPr lang="en-US" sz="3300" dirty="0">
                <a:ea typeface="+mn-lt"/>
                <a:cs typeface="+mn-lt"/>
              </a:rPr>
              <a:t>New process developed by Deb </a:t>
            </a:r>
            <a:r>
              <a:rPr lang="en-US" sz="3300" dirty="0" err="1">
                <a:ea typeface="+mn-lt"/>
                <a:cs typeface="+mn-lt"/>
              </a:rPr>
              <a:t>Skillings</a:t>
            </a:r>
            <a:r>
              <a:rPr lang="en-US" sz="3300" dirty="0">
                <a:ea typeface="+mn-lt"/>
                <a:cs typeface="+mn-lt"/>
              </a:rPr>
              <a:t> for special events.</a:t>
            </a:r>
          </a:p>
          <a:p>
            <a:r>
              <a:rPr lang="en-US" sz="3300" dirty="0">
                <a:ea typeface="+mn-lt"/>
                <a:cs typeface="+mn-lt"/>
              </a:rPr>
              <a:t>Melissa Girty has developed a speakers bureau due to be launched in March/April. </a:t>
            </a:r>
          </a:p>
          <a:p>
            <a:pPr marL="0" indent="0">
              <a:buNone/>
            </a:pPr>
            <a:endParaRPr lang="en-US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3800" b="1" dirty="0">
                <a:ea typeface="+mn-lt"/>
                <a:cs typeface="+mn-lt"/>
              </a:rPr>
              <a:t>Reboot relationships</a:t>
            </a:r>
          </a:p>
          <a:p>
            <a:r>
              <a:rPr lang="en-US" sz="3300" dirty="0">
                <a:ea typeface="+mn-lt"/>
                <a:cs typeface="+mn-lt"/>
              </a:rPr>
              <a:t>Reconnected with municipal level leaders.</a:t>
            </a:r>
          </a:p>
          <a:p>
            <a:r>
              <a:rPr lang="en-US" sz="3300" dirty="0">
                <a:ea typeface="+mn-lt"/>
                <a:cs typeface="+mn-lt"/>
              </a:rPr>
              <a:t>Connections with community-based nonprofits.</a:t>
            </a:r>
          </a:p>
          <a:p>
            <a:endParaRPr lang="en-US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4100" b="1" dirty="0">
                <a:ea typeface="+mn-lt"/>
                <a:cs typeface="+mn-lt"/>
              </a:rPr>
              <a:t>COMTO</a:t>
            </a:r>
          </a:p>
          <a:p>
            <a:r>
              <a:rPr lang="en-US" sz="4100" dirty="0">
                <a:ea typeface="+mn-lt"/>
                <a:cs typeface="+mn-lt"/>
              </a:rPr>
              <a:t>Chapter is active.</a:t>
            </a:r>
          </a:p>
          <a:p>
            <a:endParaRPr lang="en-US" dirty="0">
              <a:ea typeface="+mn-lt"/>
              <a:cs typeface="+mn-lt"/>
            </a:endParaRPr>
          </a:p>
          <a:p>
            <a:endParaRPr lang="en-US" dirty="0">
              <a:cs typeface="Calibri"/>
            </a:endParaRPr>
          </a:p>
        </p:txBody>
      </p:sp>
      <p:pic>
        <p:nvPicPr>
          <p:cNvPr id="4" name="Picture 4" descr="A group of people posing for a photo&#10;&#10;Description generated with very high confidence">
            <a:extLst>
              <a:ext uri="{FF2B5EF4-FFF2-40B4-BE49-F238E27FC236}">
                <a16:creationId xmlns:a16="http://schemas.microsoft.com/office/drawing/2014/main" id="{8663AFC0-D464-4EAF-BCDC-748F74052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4096" y="2863806"/>
            <a:ext cx="4288971" cy="2478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139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9064" y="160338"/>
            <a:ext cx="6257108" cy="1271297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000000"/>
                </a:solidFill>
              </a:rPr>
              <a:t>Employee Engagement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343" y="600910"/>
            <a:ext cx="8468526" cy="5552544"/>
          </a:xfrm>
        </p:spPr>
        <p:txBody>
          <a:bodyPr anchor="ctr">
            <a:normAutofit/>
          </a:bodyPr>
          <a:lstStyle/>
          <a:p>
            <a:pPr marL="171450" indent="0">
              <a:buNone/>
            </a:pPr>
            <a:r>
              <a:rPr lang="en-US" sz="3600" b="1" dirty="0">
                <a:solidFill>
                  <a:srgbClr val="000000"/>
                </a:solidFill>
              </a:rPr>
              <a:t>Set a baseline for engagement and acknowledgement</a:t>
            </a:r>
          </a:p>
          <a:p>
            <a:pPr marL="574675" lvl="1" indent="-347663"/>
            <a:r>
              <a:rPr lang="en-US" sz="3200" dirty="0">
                <a:solidFill>
                  <a:srgbClr val="000000"/>
                </a:solidFill>
              </a:rPr>
              <a:t>Compensation Desk Audit – </a:t>
            </a:r>
            <a:r>
              <a:rPr lang="en-US" sz="3200" i="1" dirty="0">
                <a:solidFill>
                  <a:srgbClr val="000000"/>
                </a:solidFill>
              </a:rPr>
              <a:t>Completed April 2019</a:t>
            </a:r>
          </a:p>
          <a:p>
            <a:pPr marL="574675" lvl="1" indent="-347663"/>
            <a:r>
              <a:rPr lang="en-US" sz="3200" dirty="0">
                <a:solidFill>
                  <a:srgbClr val="000000"/>
                </a:solidFill>
              </a:rPr>
              <a:t>Employee Engagement Survey - </a:t>
            </a:r>
            <a:r>
              <a:rPr lang="en-US" sz="3200" i="1" dirty="0">
                <a:solidFill>
                  <a:srgbClr val="000000"/>
                </a:solidFill>
              </a:rPr>
              <a:t>Completed; results available February 2020</a:t>
            </a:r>
          </a:p>
          <a:p>
            <a:pPr marL="574675" lvl="1" indent="-347663"/>
            <a:r>
              <a:rPr lang="en-US" sz="3200" dirty="0">
                <a:solidFill>
                  <a:srgbClr val="000000"/>
                </a:solidFill>
              </a:rPr>
              <a:t>Implemented PeopleSoft Employee Self Service</a:t>
            </a:r>
          </a:p>
          <a:p>
            <a:pPr marL="171450" indent="0">
              <a:spcBef>
                <a:spcPts val="0"/>
              </a:spcBef>
              <a:buNone/>
            </a:pPr>
            <a:endParaRPr lang="en-US" sz="1800" b="1" dirty="0">
              <a:solidFill>
                <a:srgbClr val="000000"/>
              </a:solidFill>
            </a:endParaRPr>
          </a:p>
          <a:p>
            <a:pPr marL="514350" indent="-342900">
              <a:buFont typeface="+mj-lt"/>
              <a:buAutoNum type="arabicPeriod"/>
            </a:pP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1427" y="6153454"/>
            <a:ext cx="64118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Planning and Stakeholder Relations Committee – January 2020</a:t>
            </a:r>
          </a:p>
        </p:txBody>
      </p:sp>
      <p:sp>
        <p:nvSpPr>
          <p:cNvPr id="6" name="AutoShape 2" descr="Image result for images of budget documen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6E276E6-0F75-4478-BA7B-2DC7499FD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510" y="5959887"/>
            <a:ext cx="1218302" cy="6978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29239E2-AAE0-4977-A852-44AA4E6F50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138" r="14804"/>
          <a:stretch/>
        </p:blipFill>
        <p:spPr>
          <a:xfrm>
            <a:off x="8902337" y="1205367"/>
            <a:ext cx="2658292" cy="284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533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5451" y="104579"/>
            <a:ext cx="5951055" cy="1271297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000000"/>
                </a:solidFill>
              </a:rPr>
              <a:t>Employee Engagement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426" y="785576"/>
            <a:ext cx="9423465" cy="5552544"/>
          </a:xfrm>
        </p:spPr>
        <p:txBody>
          <a:bodyPr anchor="ctr">
            <a:normAutofit/>
          </a:bodyPr>
          <a:lstStyle/>
          <a:p>
            <a:pPr marL="171450" indent="0">
              <a:buNone/>
            </a:pPr>
            <a:r>
              <a:rPr lang="en-US" sz="3600" b="1" dirty="0">
                <a:solidFill>
                  <a:srgbClr val="000000"/>
                </a:solidFill>
              </a:rPr>
              <a:t>Focus on employee wellness, fitness and well-being</a:t>
            </a:r>
          </a:p>
          <a:p>
            <a:pPr marL="457200" lvl="1" indent="-282575">
              <a:spcBef>
                <a:spcPts val="400"/>
              </a:spcBef>
            </a:pPr>
            <a:r>
              <a:rPr lang="en-US" sz="2800" dirty="0">
                <a:solidFill>
                  <a:srgbClr val="000000"/>
                </a:solidFill>
              </a:rPr>
              <a:t>Expand on the fitness room survey to all locations - </a:t>
            </a:r>
            <a:r>
              <a:rPr lang="en-US" sz="2800" i="1" dirty="0">
                <a:solidFill>
                  <a:srgbClr val="000000"/>
                </a:solidFill>
              </a:rPr>
              <a:t>Completed</a:t>
            </a:r>
          </a:p>
          <a:p>
            <a:pPr marL="457200" lvl="1" indent="-282575">
              <a:spcBef>
                <a:spcPts val="400"/>
              </a:spcBef>
            </a:pPr>
            <a:r>
              <a:rPr lang="en-US" sz="2800" dirty="0">
                <a:solidFill>
                  <a:srgbClr val="000000"/>
                </a:solidFill>
              </a:rPr>
              <a:t>Encourage employee wellness through financial incentives – </a:t>
            </a:r>
            <a:r>
              <a:rPr lang="en-US" sz="2800" i="1" dirty="0">
                <a:solidFill>
                  <a:srgbClr val="000000"/>
                </a:solidFill>
              </a:rPr>
              <a:t>On-going</a:t>
            </a:r>
          </a:p>
          <a:p>
            <a:pPr marL="457200" lvl="1" indent="-282575">
              <a:spcBef>
                <a:spcPts val="400"/>
              </a:spcBef>
            </a:pPr>
            <a:r>
              <a:rPr lang="en-US" sz="2800" dirty="0">
                <a:solidFill>
                  <a:srgbClr val="000000"/>
                </a:solidFill>
              </a:rPr>
              <a:t>Encourage use of the internal Employee Assistance Program (EAP)</a:t>
            </a:r>
          </a:p>
          <a:p>
            <a:pPr marL="914400" lvl="2" indent="-282575">
              <a:spcBef>
                <a:spcPts val="400"/>
              </a:spcBef>
            </a:pPr>
            <a:r>
              <a:rPr lang="en-US" sz="2800" dirty="0">
                <a:solidFill>
                  <a:srgbClr val="000000"/>
                </a:solidFill>
              </a:rPr>
              <a:t>Establish EAP availability 24/7 – </a:t>
            </a:r>
            <a:r>
              <a:rPr lang="en-US" sz="2800" i="1" dirty="0">
                <a:solidFill>
                  <a:srgbClr val="000000"/>
                </a:solidFill>
              </a:rPr>
              <a:t>Completed April 2019</a:t>
            </a:r>
          </a:p>
          <a:p>
            <a:pPr marL="457200" lvl="1" indent="-282575">
              <a:spcBef>
                <a:spcPts val="400"/>
              </a:spcBef>
            </a:pPr>
            <a:r>
              <a:rPr lang="en-US" sz="2800" dirty="0">
                <a:solidFill>
                  <a:srgbClr val="000000"/>
                </a:solidFill>
              </a:rPr>
              <a:t>Enhance employee financial wellness by offering a Roth 401(a) contribution program – </a:t>
            </a:r>
            <a:r>
              <a:rPr lang="en-US" sz="2800" i="1" dirty="0">
                <a:solidFill>
                  <a:srgbClr val="000000"/>
                </a:solidFill>
              </a:rPr>
              <a:t>In progress</a:t>
            </a:r>
          </a:p>
          <a:p>
            <a:pPr marL="514350" indent="-342900">
              <a:buFont typeface="+mj-lt"/>
              <a:buAutoNum type="arabicPeriod"/>
            </a:pP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1427" y="6153454"/>
            <a:ext cx="64118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Planning and Stakeholder Relations Committee – January 2020</a:t>
            </a:r>
          </a:p>
        </p:txBody>
      </p:sp>
      <p:sp>
        <p:nvSpPr>
          <p:cNvPr id="6" name="AutoShape 2" descr="Image result for images of budget documen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6E276E6-0F75-4478-BA7B-2DC7499FD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510" y="5959887"/>
            <a:ext cx="1218302" cy="6978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891" y="1467761"/>
            <a:ext cx="2063932" cy="2686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846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AFF21-7A64-4886-A9B9-A8C0FF1F8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171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000000"/>
                </a:solidFill>
              </a:rPr>
              <a:t>Employee Engagement 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FC631-F952-4081-B96B-C9A179BF5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9" y="1397726"/>
            <a:ext cx="11353801" cy="4451805"/>
          </a:xfrm>
        </p:spPr>
        <p:txBody>
          <a:bodyPr>
            <a:normAutofit fontScale="92500" lnSpcReduction="20000"/>
          </a:bodyPr>
          <a:lstStyle/>
          <a:p>
            <a:pPr marL="171450" indent="0">
              <a:buNone/>
            </a:pPr>
            <a:r>
              <a:rPr lang="en-US" sz="3000" b="1" dirty="0"/>
              <a:t>Begin Port Authority University Concept</a:t>
            </a:r>
          </a:p>
          <a:p>
            <a:pPr marL="574675" lvl="1" indent="-342900"/>
            <a:r>
              <a:rPr lang="en-US" sz="2800" dirty="0"/>
              <a:t>Consolidate Operations training under one umbrella entitled “Port </a:t>
            </a:r>
          </a:p>
          <a:p>
            <a:pPr marL="573088" lvl="2" indent="0">
              <a:buNone/>
            </a:pPr>
            <a:r>
              <a:rPr lang="en-US" sz="2800" dirty="0"/>
              <a:t>Authority Operations University” – </a:t>
            </a:r>
            <a:r>
              <a:rPr lang="en-US" sz="2800" i="1" dirty="0"/>
              <a:t>In progress</a:t>
            </a:r>
          </a:p>
          <a:p>
            <a:pPr marL="574675" lvl="1" indent="-342900"/>
            <a:r>
              <a:rPr lang="en-US" sz="2800" dirty="0"/>
              <a:t>Initiate a succession plan for key positions – </a:t>
            </a:r>
            <a:r>
              <a:rPr lang="en-US" sz="2800" i="1" dirty="0"/>
              <a:t>Relaunched in 2019</a:t>
            </a:r>
          </a:p>
          <a:p>
            <a:pPr marL="574675" lvl="1" indent="-342900"/>
            <a:r>
              <a:rPr lang="en-US" sz="2800" dirty="0"/>
              <a:t>Promote and encourage staff to continue learning/training and use that </a:t>
            </a:r>
          </a:p>
          <a:p>
            <a:pPr marL="571500" lvl="1" indent="0">
              <a:buNone/>
            </a:pPr>
            <a:r>
              <a:rPr lang="en-US" sz="2800" dirty="0"/>
              <a:t>knowledge internally – </a:t>
            </a:r>
            <a:r>
              <a:rPr lang="en-US" sz="2800" i="1" dirty="0"/>
              <a:t>On-going</a:t>
            </a:r>
          </a:p>
          <a:p>
            <a:pPr marL="574675" lvl="1" indent="-342900"/>
            <a:r>
              <a:rPr lang="en-US" sz="2800" dirty="0"/>
              <a:t>Increase and improve management training programs for new, existing</a:t>
            </a:r>
            <a:br>
              <a:rPr lang="en-US" sz="2800" dirty="0"/>
            </a:br>
            <a:r>
              <a:rPr lang="en-US" sz="2800" dirty="0"/>
              <a:t>and high-potential management candidates – </a:t>
            </a:r>
            <a:r>
              <a:rPr lang="en-US" sz="2800" i="1" dirty="0" smtClean="0"/>
              <a:t>On-going</a:t>
            </a:r>
            <a:r>
              <a:rPr lang="en-US" i="1" dirty="0" smtClean="0"/>
              <a:t/>
            </a:r>
            <a:br>
              <a:rPr lang="en-US" i="1" dirty="0" smtClean="0"/>
            </a:br>
            <a:endParaRPr lang="en-US" sz="2000" b="1" dirty="0"/>
          </a:p>
          <a:p>
            <a:pPr marL="457200" indent="-230188">
              <a:buNone/>
            </a:pPr>
            <a:r>
              <a:rPr lang="en-US" sz="3000" b="1" dirty="0"/>
              <a:t>Labor Relations</a:t>
            </a:r>
          </a:p>
          <a:p>
            <a:pPr marL="571500" lvl="1" indent="-344488">
              <a:spcBef>
                <a:spcPts val="400"/>
              </a:spcBef>
            </a:pPr>
            <a:r>
              <a:rPr lang="en-US" sz="3000" dirty="0"/>
              <a:t>300 Committee – </a:t>
            </a:r>
            <a:r>
              <a:rPr lang="en-US" sz="3000" i="1" dirty="0"/>
              <a:t>In progress</a:t>
            </a:r>
          </a:p>
          <a:p>
            <a:pPr marL="571500" lvl="1" indent="-344488">
              <a:spcBef>
                <a:spcPts val="400"/>
              </a:spcBef>
            </a:pPr>
            <a:r>
              <a:rPr lang="en-US" sz="3000" dirty="0"/>
              <a:t>Open Door forums and other committees – </a:t>
            </a:r>
            <a:r>
              <a:rPr lang="en-US" sz="3000" i="1" dirty="0"/>
              <a:t>On-going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A6112D-1591-4BC8-B89A-EC8D730A3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971" y="5580676"/>
            <a:ext cx="1534176" cy="87881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1A64C1D-F542-43E9-AF09-AB2768177697}"/>
              </a:ext>
            </a:extLst>
          </p:cNvPr>
          <p:cNvSpPr/>
          <p:nvPr/>
        </p:nvSpPr>
        <p:spPr>
          <a:xfrm>
            <a:off x="321427" y="6153454"/>
            <a:ext cx="64118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Planning and Stakeholder Relations Committee – January 2020</a:t>
            </a:r>
          </a:p>
        </p:txBody>
      </p:sp>
    </p:spTree>
    <p:extLst>
      <p:ext uri="{BB962C8B-B14F-4D97-AF65-F5344CB8AC3E}">
        <p14:creationId xmlns:p14="http://schemas.microsoft.com/office/powerpoint/2010/main" val="476872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CECC26-99FC-48E9-9A7B-6007D5FFE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644" y="365125"/>
            <a:ext cx="9676006" cy="18790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F22D3C-22B7-40FD-9079-4E0FFFE8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8BB8F-7593-4B7F-8D82-5F1D878AE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565" y="2605921"/>
            <a:ext cx="8992138" cy="4015813"/>
          </a:xfrm>
        </p:spPr>
        <p:txBody>
          <a:bodyPr>
            <a:normAutofit/>
          </a:bodyPr>
          <a:lstStyle/>
          <a:p>
            <a:pPr marL="171450" indent="0">
              <a:buNone/>
            </a:pPr>
            <a:r>
              <a:rPr lang="en-US" b="1" dirty="0"/>
              <a:t>Develop employee recognition programs</a:t>
            </a:r>
          </a:p>
          <a:p>
            <a:pPr marL="457200" indent="-230188">
              <a:spcBef>
                <a:spcPts val="400"/>
              </a:spcBef>
            </a:pPr>
            <a:r>
              <a:rPr lang="en-US" dirty="0"/>
              <a:t>Annual Event Calendar on Crossroads</a:t>
            </a:r>
          </a:p>
          <a:p>
            <a:pPr marL="457200" indent="-230188">
              <a:spcBef>
                <a:spcPts val="400"/>
              </a:spcBef>
            </a:pPr>
            <a:r>
              <a:rPr lang="en-US" dirty="0"/>
              <a:t>Develop appreciation events</a:t>
            </a:r>
          </a:p>
          <a:p>
            <a:pPr marL="914400" lvl="5" indent="-230188">
              <a:spcBef>
                <a:spcPts val="0"/>
              </a:spcBef>
            </a:pPr>
            <a:r>
              <a:rPr lang="en-US" sz="2800" dirty="0">
                <a:solidFill>
                  <a:srgbClr val="000000"/>
                </a:solidFill>
              </a:rPr>
              <a:t>Perfect Attendance</a:t>
            </a:r>
          </a:p>
          <a:p>
            <a:pPr marL="914400" lvl="5" indent="-230188">
              <a:spcBef>
                <a:spcPts val="0"/>
              </a:spcBef>
            </a:pPr>
            <a:r>
              <a:rPr lang="en-US" sz="2800" dirty="0">
                <a:solidFill>
                  <a:srgbClr val="000000"/>
                </a:solidFill>
              </a:rPr>
              <a:t>Safety</a:t>
            </a:r>
          </a:p>
          <a:p>
            <a:pPr marL="914400" lvl="5" indent="-230188">
              <a:spcBef>
                <a:spcPts val="0"/>
              </a:spcBef>
            </a:pPr>
            <a:r>
              <a:rPr lang="en-US" sz="2800" dirty="0">
                <a:solidFill>
                  <a:srgbClr val="000000"/>
                </a:solidFill>
              </a:rPr>
              <a:t>Commendations</a:t>
            </a:r>
          </a:p>
          <a:p>
            <a:pPr marL="914400" lvl="4" indent="-230188">
              <a:spcBef>
                <a:spcPts val="0"/>
              </a:spcBef>
            </a:pPr>
            <a:r>
              <a:rPr lang="en-US" sz="2800" dirty="0">
                <a:solidFill>
                  <a:srgbClr val="000000"/>
                </a:solidFill>
              </a:rPr>
              <a:t>Years of Service –  1</a:t>
            </a:r>
            <a:r>
              <a:rPr lang="en-US" sz="2800" baseline="30000" dirty="0">
                <a:solidFill>
                  <a:srgbClr val="000000"/>
                </a:solidFill>
              </a:rPr>
              <a:t>st </a:t>
            </a:r>
            <a:r>
              <a:rPr lang="en-US" sz="2800" dirty="0">
                <a:solidFill>
                  <a:srgbClr val="000000"/>
                </a:solidFill>
              </a:rPr>
              <a:t>year, then every 5</a:t>
            </a:r>
            <a:r>
              <a:rPr lang="en-US" sz="2800" baseline="30000" dirty="0">
                <a:solidFill>
                  <a:srgbClr val="000000"/>
                </a:solidFill>
              </a:rPr>
              <a:t>th</a:t>
            </a:r>
            <a:r>
              <a:rPr lang="en-US" sz="2800" dirty="0">
                <a:solidFill>
                  <a:srgbClr val="000000"/>
                </a:solidFill>
              </a:rPr>
              <a:t> year of employment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5A7DE1-49AE-4BA7-B94F-EC4258B38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6971" y="5580676"/>
            <a:ext cx="1534176" cy="8788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C1D88F-843C-435F-9D3D-BE73627B95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75" t="12608" r="568" b="18771"/>
          <a:stretch/>
        </p:blipFill>
        <p:spPr>
          <a:xfrm>
            <a:off x="8728609" y="2443674"/>
            <a:ext cx="2882538" cy="283161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99BAD1A-420F-499A-B072-E0D4FB007680}"/>
              </a:ext>
            </a:extLst>
          </p:cNvPr>
          <p:cNvSpPr/>
          <p:nvPr/>
        </p:nvSpPr>
        <p:spPr>
          <a:xfrm>
            <a:off x="408512" y="6123543"/>
            <a:ext cx="64118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Planning and Stakeholder Relations Committee – January 2020</a:t>
            </a:r>
          </a:p>
        </p:txBody>
      </p:sp>
    </p:spTree>
    <p:extLst>
      <p:ext uri="{BB962C8B-B14F-4D97-AF65-F5344CB8AC3E}">
        <p14:creationId xmlns:p14="http://schemas.microsoft.com/office/powerpoint/2010/main" val="1604399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1459" y="5321311"/>
            <a:ext cx="2820541" cy="15366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9441"/>
            <a:ext cx="12192000" cy="4497496"/>
          </a:xfrm>
        </p:spPr>
        <p:txBody>
          <a:bodyPr>
            <a:normAutofit/>
          </a:bodyPr>
          <a:lstStyle/>
          <a:p>
            <a:r>
              <a:rPr lang="en-US" dirty="0"/>
              <a:t>General Planning Update</a:t>
            </a:r>
            <a:br>
              <a:rPr lang="en-US" dirty="0"/>
            </a:b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511121"/>
            <a:ext cx="60498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Planning and Stakeholder Relations Committee – January 2020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524000" y="4480560"/>
            <a:ext cx="9144000" cy="77724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803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Planning Updates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Bus Stop Consolidation </a:t>
            </a:r>
          </a:p>
          <a:p>
            <a:r>
              <a:rPr lang="en-US" sz="3600" dirty="0" smtClean="0"/>
              <a:t>Long Range Plan </a:t>
            </a:r>
          </a:p>
          <a:p>
            <a:r>
              <a:rPr lang="en-US" sz="3600" dirty="0" smtClean="0"/>
              <a:t>Bus </a:t>
            </a:r>
            <a:r>
              <a:rPr lang="en-US" sz="3600" dirty="0"/>
              <a:t>R</a:t>
            </a:r>
            <a:r>
              <a:rPr lang="en-US" sz="3600" dirty="0" smtClean="0"/>
              <a:t>apid Transit</a:t>
            </a:r>
            <a:endParaRPr lang="en-US" sz="3600" dirty="0"/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90688"/>
            <a:ext cx="4910524" cy="27621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5597" t="20935" r="35967" b="43280"/>
          <a:stretch/>
        </p:blipFill>
        <p:spPr>
          <a:xfrm>
            <a:off x="587023" y="3578577"/>
            <a:ext cx="5378529" cy="302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314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1459" y="5321311"/>
            <a:ext cx="2820541" cy="15366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9441"/>
            <a:ext cx="12192000" cy="4497496"/>
          </a:xfrm>
        </p:spPr>
        <p:txBody>
          <a:bodyPr>
            <a:normAutofit/>
          </a:bodyPr>
          <a:lstStyle/>
          <a:p>
            <a:r>
              <a:rPr lang="en-US" dirty="0"/>
              <a:t>Community Outreach Update</a:t>
            </a:r>
            <a:br>
              <a:rPr lang="en-US" dirty="0"/>
            </a:br>
            <a:endParaRPr lang="en-US" dirty="0">
              <a:cs typeface="Calibri Ligh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511121"/>
            <a:ext cx="60498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Planning and Stakeholder Relations Committee – January 2020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524000" y="4480560"/>
            <a:ext cx="9144000" cy="77724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693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5744" y="5666854"/>
            <a:ext cx="1859502" cy="10202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Community Outreach Update</a:t>
            </a:r>
            <a:br>
              <a:rPr lang="en-US" dirty="0"/>
            </a:br>
            <a:endParaRPr lang="en-US" dirty="0">
              <a:cs typeface="Calibri Light"/>
            </a:endParaRPr>
          </a:p>
        </p:txBody>
      </p:sp>
      <p:sp>
        <p:nvSpPr>
          <p:cNvPr id="4" name="Subtitle 3"/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200" dirty="0">
                <a:ea typeface="+mn-lt"/>
                <a:cs typeface="+mn-lt"/>
              </a:rPr>
              <a:t>What are the meetings for?</a:t>
            </a:r>
          </a:p>
          <a:p>
            <a:pPr marL="0" indent="0">
              <a:buNone/>
            </a:pPr>
            <a:endParaRPr lang="en-US" sz="22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2200" dirty="0">
                <a:cs typeface="Calibri" panose="020F0502020204030204"/>
              </a:rPr>
              <a:t>Topics include long range planning, service planning, BRT, fare policy and mobile app technology.</a:t>
            </a:r>
          </a:p>
          <a:p>
            <a:pPr marL="0" indent="0">
              <a:buNone/>
            </a:pPr>
            <a:endParaRPr lang="en-US" sz="2200" dirty="0">
              <a:cs typeface="Calibri" panose="020F0502020204030204"/>
            </a:endParaRPr>
          </a:p>
          <a:p>
            <a:pPr marL="0" indent="0">
              <a:buNone/>
            </a:pPr>
            <a:r>
              <a:rPr lang="en-US" sz="2200" dirty="0">
                <a:cs typeface="Calibri" panose="020F0502020204030204"/>
              </a:rPr>
              <a:t>Annual engagement process</a:t>
            </a:r>
          </a:p>
          <a:p>
            <a:pPr marL="0" indent="0">
              <a:buNone/>
            </a:pPr>
            <a:endParaRPr lang="en-US" sz="2200" dirty="0">
              <a:cs typeface="Calibri" panose="020F0502020204030204"/>
            </a:endParaRPr>
          </a:p>
          <a:p>
            <a:pPr marL="0" indent="0">
              <a:buNone/>
            </a:pPr>
            <a:r>
              <a:rPr lang="en-US" sz="2200" dirty="0">
                <a:ea typeface="+mn-lt"/>
                <a:cs typeface="+mn-lt"/>
              </a:rPr>
              <a:t>First meeting is Jan. 29 in </a:t>
            </a:r>
            <a:r>
              <a:rPr lang="en-US" sz="2200" dirty="0" smtClean="0">
                <a:ea typeface="+mn-lt"/>
                <a:cs typeface="+mn-lt"/>
              </a:rPr>
              <a:t>Downtown</a:t>
            </a:r>
          </a:p>
          <a:p>
            <a:pPr marL="0" indent="0">
              <a:buNone/>
            </a:pPr>
            <a:endParaRPr lang="en-US" sz="22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2200" dirty="0">
                <a:ea typeface="+mn-lt"/>
                <a:cs typeface="+mn-lt"/>
              </a:rPr>
              <a:t>Web: portauthority.org/</a:t>
            </a:r>
            <a:r>
              <a:rPr lang="en-US" sz="2200" dirty="0" err="1">
                <a:ea typeface="+mn-lt"/>
                <a:cs typeface="+mn-lt"/>
              </a:rPr>
              <a:t>GetTogether</a:t>
            </a:r>
            <a:endParaRPr lang="en-US" sz="2200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C34F6-B62F-4B18-83EB-7EFD362AE6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57519"/>
            <a:ext cx="5181600" cy="525360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200" dirty="0">
                <a:ea typeface="+mn-lt"/>
                <a:cs typeface="+mn-lt"/>
              </a:rPr>
              <a:t>Public Transit: A Community </a:t>
            </a:r>
            <a:r>
              <a:rPr lang="en-US" sz="2200" dirty="0" smtClean="0">
                <a:ea typeface="+mn-lt"/>
                <a:cs typeface="+mn-lt"/>
              </a:rPr>
              <a:t>Discussion</a:t>
            </a:r>
            <a:endParaRPr lang="en-US" sz="2200" dirty="0">
              <a:cs typeface="Calibri" panose="020F0502020204030204"/>
            </a:endParaRPr>
          </a:p>
          <a:p>
            <a:pPr>
              <a:buNone/>
            </a:pPr>
            <a:r>
              <a:rPr lang="en-US" sz="2200" dirty="0">
                <a:ea typeface="+mn-lt"/>
                <a:cs typeface="+mn-lt"/>
              </a:rPr>
              <a:t>David L. Lawrence Convention Center, Downtown (three sessions)</a:t>
            </a:r>
            <a:endParaRPr lang="en-US" sz="2200" dirty="0"/>
          </a:p>
          <a:p>
            <a:pPr>
              <a:buNone/>
            </a:pPr>
            <a:r>
              <a:rPr lang="en-US" sz="2200" dirty="0">
                <a:ea typeface="+mn-lt"/>
                <a:cs typeface="+mn-lt"/>
              </a:rPr>
              <a:t>Kingsley Association, East </a:t>
            </a:r>
            <a:r>
              <a:rPr lang="en-US" sz="2200" dirty="0" smtClean="0">
                <a:ea typeface="+mn-lt"/>
                <a:cs typeface="+mn-lt"/>
              </a:rPr>
              <a:t>Liberty</a:t>
            </a:r>
            <a:endParaRPr lang="en-US" sz="2200" dirty="0">
              <a:cs typeface="Calibri"/>
            </a:endParaRPr>
          </a:p>
          <a:p>
            <a:pPr>
              <a:buNone/>
            </a:pPr>
            <a:r>
              <a:rPr lang="en-US" sz="2200" dirty="0">
                <a:ea typeface="+mn-lt"/>
                <a:cs typeface="+mn-lt"/>
              </a:rPr>
              <a:t>Millvale Community Center</a:t>
            </a:r>
            <a:endParaRPr lang="en-US" sz="2200" dirty="0"/>
          </a:p>
          <a:p>
            <a:pPr>
              <a:buNone/>
            </a:pPr>
            <a:r>
              <a:rPr lang="en-US" sz="2200" dirty="0">
                <a:ea typeface="+mn-lt"/>
                <a:cs typeface="+mn-lt"/>
              </a:rPr>
              <a:t>The Monroeville Convention Center Ballroom</a:t>
            </a:r>
            <a:endParaRPr lang="en-US" sz="2200" dirty="0"/>
          </a:p>
          <a:p>
            <a:pPr>
              <a:buNone/>
            </a:pPr>
            <a:r>
              <a:rPr lang="en-US" sz="2200" dirty="0">
                <a:ea typeface="+mn-lt"/>
                <a:cs typeface="+mn-lt"/>
              </a:rPr>
              <a:t>The McKeesport Palisades</a:t>
            </a:r>
            <a:endParaRPr lang="en-US" sz="2200" dirty="0"/>
          </a:p>
          <a:p>
            <a:pPr>
              <a:buNone/>
            </a:pPr>
            <a:r>
              <a:rPr lang="en-US" sz="2200" dirty="0">
                <a:ea typeface="+mn-lt"/>
                <a:cs typeface="+mn-lt"/>
              </a:rPr>
              <a:t>Pittsburgh Technical College, Oakdale</a:t>
            </a:r>
            <a:endParaRPr lang="en-US" sz="2200" dirty="0"/>
          </a:p>
          <a:p>
            <a:pPr>
              <a:buNone/>
            </a:pPr>
            <a:r>
              <a:rPr lang="en-US" sz="2200" dirty="0">
                <a:ea typeface="+mn-lt"/>
                <a:cs typeface="+mn-lt"/>
              </a:rPr>
              <a:t>Bethel Park Community Center</a:t>
            </a:r>
            <a:endParaRPr lang="en-US" sz="2200" dirty="0"/>
          </a:p>
          <a:p>
            <a:pPr>
              <a:buNone/>
            </a:pPr>
            <a:r>
              <a:rPr lang="en-US" sz="2200" dirty="0">
                <a:ea typeface="+mn-lt"/>
                <a:cs typeface="+mn-lt"/>
              </a:rPr>
              <a:t>Springdale Veterans Association</a:t>
            </a:r>
            <a:endParaRPr lang="en-US" sz="2200" dirty="0"/>
          </a:p>
          <a:p>
            <a:pPr>
              <a:buNone/>
            </a:pPr>
            <a:r>
              <a:rPr lang="en-US" sz="2200" dirty="0">
                <a:ea typeface="+mn-lt"/>
                <a:cs typeface="+mn-lt"/>
              </a:rPr>
              <a:t>University of Pittsburgh, Oakland</a:t>
            </a:r>
            <a:endParaRPr lang="en-US" sz="2200" dirty="0"/>
          </a:p>
          <a:p>
            <a:pPr>
              <a:buNone/>
            </a:pPr>
            <a:endParaRPr lang="en-US" sz="2400" dirty="0">
              <a:cs typeface="Calibri" panose="020F050202020403020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511121"/>
            <a:ext cx="60498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Planning and Stakeholder Relations Committee – January 2020</a:t>
            </a:r>
          </a:p>
        </p:txBody>
      </p:sp>
    </p:spTree>
    <p:extLst>
      <p:ext uri="{BB962C8B-B14F-4D97-AF65-F5344CB8AC3E}">
        <p14:creationId xmlns:p14="http://schemas.microsoft.com/office/powerpoint/2010/main" val="2767248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705474" y="1841241"/>
            <a:ext cx="79024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Mission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Connect People to Life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Become America’s Premier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Transportation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Company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8098" y="235189"/>
            <a:ext cx="4252442" cy="231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9484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70FF88B1E16D4FB8E5B57E24ACF926" ma:contentTypeVersion="4" ma:contentTypeDescription="Create a new document." ma:contentTypeScope="" ma:versionID="96404f4170b2f81c48a7101d0328dbf0">
  <xsd:schema xmlns:xsd="http://www.w3.org/2001/XMLSchema" xmlns:xs="http://www.w3.org/2001/XMLSchema" xmlns:p="http://schemas.microsoft.com/office/2006/metadata/properties" xmlns:ns2="fec71316-3fb0-4021-a61e-19ae325c1965" targetNamespace="http://schemas.microsoft.com/office/2006/metadata/properties" ma:root="true" ma:fieldsID="04707d84f19a54261999f1d7ef6b84f2" ns2:_="">
    <xsd:import namespace="fec71316-3fb0-4021-a61e-19ae325c19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c71316-3fb0-4021-a61e-19ae325c19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5BDBE1E-FB56-4901-ACC8-27795EBB95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7A08B0-3600-44E6-A2BC-C4AF4FBBDAC5}">
  <ds:schemaRefs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elements/1.1/"/>
    <ds:schemaRef ds:uri="fec71316-3fb0-4021-a61e-19ae325c1965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E78E695B-06D1-40E6-9938-47445CDD9B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c71316-3fb0-4021-a61e-19ae325c196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3768</TotalTime>
  <Words>578</Words>
  <Application>Microsoft Office PowerPoint</Application>
  <PresentationFormat>Widescreen</PresentationFormat>
  <Paragraphs>113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Planning and Stakeholder  Relations Committee January 17, 2020 </vt:lpstr>
      <vt:lpstr>Agency Tactical Plan Update </vt:lpstr>
      <vt:lpstr>Agency Tactical Plan Update</vt:lpstr>
      <vt:lpstr>Customer and Stakeholder Engagement</vt:lpstr>
      <vt:lpstr>Customer and Stakeholder Engagement</vt:lpstr>
      <vt:lpstr>Customer and Stakeholder Engagement</vt:lpstr>
      <vt:lpstr>Employee Engagement </vt:lpstr>
      <vt:lpstr>Employee Engagement </vt:lpstr>
      <vt:lpstr>Employee Engagement </vt:lpstr>
      <vt:lpstr>  </vt:lpstr>
      <vt:lpstr>General Planning Update </vt:lpstr>
      <vt:lpstr>Planning Updates</vt:lpstr>
      <vt:lpstr>Community Outreach Update </vt:lpstr>
      <vt:lpstr>Community Outreach Update </vt:lpstr>
      <vt:lpstr>PowerPoint Presentation</vt:lpstr>
    </vt:vector>
  </TitlesOfParts>
  <Company>PAAC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100 Days – IT Ecosystem Assessment</dc:title>
  <dc:creator>Devlin, Jeffrey P</dc:creator>
  <cp:lastModifiedBy>Cetra, Michael J.</cp:lastModifiedBy>
  <cp:revision>342</cp:revision>
  <cp:lastPrinted>2019-09-26T12:37:07Z</cp:lastPrinted>
  <dcterms:created xsi:type="dcterms:W3CDTF">2018-06-07T13:14:44Z</dcterms:created>
  <dcterms:modified xsi:type="dcterms:W3CDTF">2020-01-16T21:36:34Z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0x010100CD70FF88B1E16D4FB8E5B57E24ACF926</vt:lpwstr>
  </property>
</Properties>
</file>