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92" r:id="rId3"/>
    <p:sldId id="289" r:id="rId4"/>
    <p:sldId id="294" r:id="rId5"/>
    <p:sldId id="295" r:id="rId6"/>
    <p:sldId id="296" r:id="rId7"/>
    <p:sldId id="293" r:id="rId8"/>
    <p:sldId id="284" r:id="rId9"/>
    <p:sldId id="286" r:id="rId10"/>
    <p:sldId id="272" r:id="rId11"/>
    <p:sldId id="275" r:id="rId12"/>
    <p:sldId id="274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70FB5-CCE0-4D32-9ED9-FE566E828DF8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9814D-8CE3-4803-8AF4-225F49748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15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8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4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1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2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9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7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3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1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4497496"/>
          </a:xfrm>
        </p:spPr>
        <p:txBody>
          <a:bodyPr>
            <a:normAutofit/>
          </a:bodyPr>
          <a:lstStyle/>
          <a:p>
            <a:r>
              <a:rPr lang="en-US" dirty="0" smtClean="0"/>
              <a:t>Finance Committee</a:t>
            </a:r>
            <a:br>
              <a:rPr lang="en-US" dirty="0" smtClean="0"/>
            </a:br>
            <a:r>
              <a:rPr lang="en-US" dirty="0" smtClean="0"/>
              <a:t>January 17, 2020</a:t>
            </a:r>
            <a:br>
              <a:rPr lang="en-US" dirty="0" smtClean="0"/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Finance Committee </a:t>
            </a:r>
            <a:r>
              <a:rPr lang="en-US" dirty="0"/>
              <a:t>– </a:t>
            </a:r>
            <a:r>
              <a:rPr lang="en-US" dirty="0" smtClean="0"/>
              <a:t>January 2020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4480560"/>
            <a:ext cx="9144000" cy="7772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08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294" y="5309243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52098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Operating and Capital</a:t>
            </a:r>
            <a:br>
              <a:rPr lang="en-US" dirty="0" smtClean="0"/>
            </a:br>
            <a:r>
              <a:rPr lang="en-US" dirty="0" smtClean="0"/>
              <a:t>Grants Overview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2916" y="6235729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0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888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Introduction to Sources of Port Authority </a:t>
            </a:r>
            <a:br>
              <a:rPr lang="en-US" sz="3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Grant Funding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88" y="1456268"/>
            <a:ext cx="9610958" cy="4404794"/>
          </a:xfrm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en-US" dirty="0"/>
              <a:t>Federal 5307- Urban Area Formula </a:t>
            </a:r>
          </a:p>
          <a:p>
            <a:pPr marL="800100" lvl="1" indent="-342900"/>
            <a:r>
              <a:rPr lang="en-US" dirty="0"/>
              <a:t>Supports Operating Budget via Capital Cost of Contracting, 80% of Rail and Bus Preventive Maintenance Expenses and 80% of Capital Cost of Contracting (ACCESS) Expenses.</a:t>
            </a:r>
          </a:p>
          <a:p>
            <a:pPr marL="800100" lvl="1" indent="-342900"/>
            <a:r>
              <a:rPr lang="en-US" dirty="0"/>
              <a:t>Supports a portion of annual bus purchase in FY2020 Capital Budget totaling $13.4 million.</a:t>
            </a:r>
          </a:p>
          <a:p>
            <a:pPr marL="1257300" lvl="2" indent="-342900"/>
            <a:r>
              <a:rPr lang="en-US" dirty="0"/>
              <a:t>Source of funding is through UZA sub-allocation process.</a:t>
            </a:r>
          </a:p>
          <a:p>
            <a:pPr lvl="2"/>
            <a:endParaRPr lang="en-US" dirty="0"/>
          </a:p>
          <a:p>
            <a:pPr marL="1257300" lvl="2" indent="-342900"/>
            <a:r>
              <a:rPr lang="en-US" dirty="0"/>
              <a:t>Eligible Expenses include: planning, engineering, design and evaluation of transit projects and other technical transportation-related studies; capital investments in bus and bus-related activities such as replacement, overhaul and rebuilding of buses, </a:t>
            </a:r>
            <a:r>
              <a:rPr lang="en-US" dirty="0" smtClean="0"/>
              <a:t>construction </a:t>
            </a:r>
            <a:r>
              <a:rPr lang="en-US" dirty="0"/>
              <a:t>of maintenance and passenger facilities; and capital investments in new and existing fixed guideway systems including rolling stock, overhaul and rebuilding </a:t>
            </a:r>
            <a:r>
              <a:rPr lang="en-US" dirty="0" smtClean="0"/>
              <a:t>of equipment. </a:t>
            </a:r>
            <a:r>
              <a:rPr lang="en-US" b="1" i="1" dirty="0" smtClean="0"/>
              <a:t>All </a:t>
            </a:r>
            <a:r>
              <a:rPr lang="en-US" b="1" i="1" dirty="0"/>
              <a:t>preventive maintenance and some Americans with Disabilities Act complementary paratransit service costs are considered capital costs.</a:t>
            </a:r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429" y="5752407"/>
            <a:ext cx="2031308" cy="11055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2916" y="6209603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135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888" y="130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Introduction to Sources of Port Authority </a:t>
            </a:r>
            <a:br>
              <a:rPr lang="en-US" sz="3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Grant Funding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88" y="1278610"/>
            <a:ext cx="9610958" cy="4582452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1600" dirty="0"/>
              <a:t>Federal 5339- Bus and Bus Facilities</a:t>
            </a:r>
          </a:p>
          <a:p>
            <a:pPr marL="800100" lvl="1" indent="-342900"/>
            <a:r>
              <a:rPr lang="en-US" sz="1600" dirty="0"/>
              <a:t>Supports a portion of annual for bus purchases in FY2020 Capital Budget $5.36 million.</a:t>
            </a:r>
          </a:p>
          <a:p>
            <a:pPr marL="800100" lvl="1" indent="-342900"/>
            <a:r>
              <a:rPr lang="en-US" sz="1600" dirty="0"/>
              <a:t>The </a:t>
            </a:r>
            <a:r>
              <a:rPr lang="en-US" sz="1600" dirty="0" smtClean="0"/>
              <a:t>5339 Grants </a:t>
            </a:r>
            <a:r>
              <a:rPr lang="en-US" sz="1600" dirty="0"/>
              <a:t>for Buses and Bus Facilities program </a:t>
            </a:r>
            <a:r>
              <a:rPr lang="en-US" sz="1600" dirty="0" smtClean="0"/>
              <a:t>makes </a:t>
            </a:r>
            <a:r>
              <a:rPr lang="en-US" sz="1600" dirty="0"/>
              <a:t>Federal resources available to States and designated recipients to replace, rehabilitate and purchase buses and related equipment and to construct bus-related facilities including technological changes or innovations to modify low or no emission vehicles or facilities. Funding is provided through formula allocations and competitive grants. A sub-program provides competitive grants for bus and bus facility projects that support low and zero-emission vehicles. </a:t>
            </a:r>
          </a:p>
          <a:p>
            <a:pPr lvl="1"/>
            <a:endParaRPr lang="en-US" dirty="0"/>
          </a:p>
          <a:p>
            <a:pPr marL="800100" lvl="1" indent="-342900"/>
            <a:endParaRPr lang="en-US" dirty="0"/>
          </a:p>
          <a:p>
            <a:pPr marL="342900" indent="-342900"/>
            <a:endParaRPr lang="en-US" dirty="0"/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3665" y="5990514"/>
            <a:ext cx="1348776" cy="867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2916" y="6209603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969852"/>
              </p:ext>
            </p:extLst>
          </p:nvPr>
        </p:nvGraphicFramePr>
        <p:xfrm>
          <a:off x="1247393" y="3181967"/>
          <a:ext cx="9174997" cy="2919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891">
                  <a:extLst>
                    <a:ext uri="{9D8B030D-6E8A-4147-A177-3AD203B41FA5}">
                      <a16:colId xmlns:a16="http://schemas.microsoft.com/office/drawing/2014/main" val="697099834"/>
                    </a:ext>
                  </a:extLst>
                </a:gridCol>
                <a:gridCol w="1253536">
                  <a:extLst>
                    <a:ext uri="{9D8B030D-6E8A-4147-A177-3AD203B41FA5}">
                      <a16:colId xmlns:a16="http://schemas.microsoft.com/office/drawing/2014/main" val="3733217704"/>
                    </a:ext>
                  </a:extLst>
                </a:gridCol>
                <a:gridCol w="1310714">
                  <a:extLst>
                    <a:ext uri="{9D8B030D-6E8A-4147-A177-3AD203B41FA5}">
                      <a16:colId xmlns:a16="http://schemas.microsoft.com/office/drawing/2014/main" val="1946231102"/>
                    </a:ext>
                  </a:extLst>
                </a:gridCol>
                <a:gridCol w="1310714">
                  <a:extLst>
                    <a:ext uri="{9D8B030D-6E8A-4147-A177-3AD203B41FA5}">
                      <a16:colId xmlns:a16="http://schemas.microsoft.com/office/drawing/2014/main" val="1598586503"/>
                    </a:ext>
                  </a:extLst>
                </a:gridCol>
                <a:gridCol w="1310714">
                  <a:extLst>
                    <a:ext uri="{9D8B030D-6E8A-4147-A177-3AD203B41FA5}">
                      <a16:colId xmlns:a16="http://schemas.microsoft.com/office/drawing/2014/main" val="3406421999"/>
                    </a:ext>
                  </a:extLst>
                </a:gridCol>
                <a:gridCol w="1310714">
                  <a:extLst>
                    <a:ext uri="{9D8B030D-6E8A-4147-A177-3AD203B41FA5}">
                      <a16:colId xmlns:a16="http://schemas.microsoft.com/office/drawing/2014/main" val="2399534121"/>
                    </a:ext>
                  </a:extLst>
                </a:gridCol>
                <a:gridCol w="1310714">
                  <a:extLst>
                    <a:ext uri="{9D8B030D-6E8A-4147-A177-3AD203B41FA5}">
                      <a16:colId xmlns:a16="http://schemas.microsoft.com/office/drawing/2014/main" val="2140947495"/>
                    </a:ext>
                  </a:extLst>
                </a:gridCol>
              </a:tblGrid>
              <a:tr h="400443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 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FY2015</a:t>
                      </a:r>
                    </a:p>
                    <a:p>
                      <a:r>
                        <a:rPr lang="en-US" dirty="0" smtClean="0"/>
                        <a:t>MAP-21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FY2016</a:t>
                      </a:r>
                    </a:p>
                    <a:p>
                      <a:r>
                        <a:rPr lang="en-US" dirty="0" smtClean="0"/>
                        <a:t>(in millions)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FY2017</a:t>
                      </a:r>
                    </a:p>
                    <a:p>
                      <a:r>
                        <a:rPr lang="en-US" dirty="0" smtClean="0"/>
                        <a:t>(in millions)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FY2018</a:t>
                      </a:r>
                    </a:p>
                    <a:p>
                      <a:r>
                        <a:rPr lang="en-US" dirty="0" smtClean="0"/>
                        <a:t>(in millions)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FY2019</a:t>
                      </a:r>
                    </a:p>
                    <a:p>
                      <a:r>
                        <a:rPr lang="en-US" dirty="0" smtClean="0"/>
                        <a:t>(in millions)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FY2020</a:t>
                      </a:r>
                    </a:p>
                    <a:p>
                      <a:r>
                        <a:rPr lang="en-US" dirty="0" smtClean="0"/>
                        <a:t>(in millions)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66507"/>
                  </a:ext>
                </a:extLst>
              </a:tr>
              <a:tr h="400443"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Formula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$427.80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$427.80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$436.36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$445.52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$454.96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$464.61</a:t>
                      </a:r>
                      <a:endParaRPr lang="en-US" sz="17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720158"/>
                  </a:ext>
                </a:extLst>
              </a:tr>
              <a:tr h="400443"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Bus Discretionary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N/A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$213.00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$228.60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$246.51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$267.06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$289.04</a:t>
                      </a:r>
                      <a:endParaRPr lang="en-US" sz="17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059383"/>
                  </a:ext>
                </a:extLst>
              </a:tr>
              <a:tr h="400443"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Low &amp; No Emissions Discretionary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N/A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$55.0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$55.0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$55.0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$55.0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$55.0</a:t>
                      </a:r>
                      <a:endParaRPr lang="en-US" sz="17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979928"/>
                  </a:ext>
                </a:extLst>
              </a:tr>
              <a:tr h="400443"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Total 5339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$427.8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$695.80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$719.96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$747.03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$777.02</a:t>
                      </a:r>
                      <a:endParaRPr lang="en-US" sz="17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baseline="0" dirty="0" smtClean="0"/>
                        <a:t>$808.65</a:t>
                      </a:r>
                      <a:endParaRPr lang="en-US" sz="17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54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57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888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Introduction to Sources of Port Authority </a:t>
            </a:r>
            <a:br>
              <a:rPr lang="en-US" sz="3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Grant Funding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87" y="1456268"/>
            <a:ext cx="10699045" cy="4404794"/>
          </a:xfrm>
        </p:spPr>
        <p:txBody>
          <a:bodyPr>
            <a:normAutofit fontScale="85000" lnSpcReduction="20000"/>
          </a:bodyPr>
          <a:lstStyle/>
          <a:p>
            <a:pPr marL="342900" indent="-342900"/>
            <a:r>
              <a:rPr lang="en-US" dirty="0"/>
              <a:t>Federal 5307- Flex Funds</a:t>
            </a:r>
          </a:p>
          <a:p>
            <a:pPr marL="800100" lvl="1" indent="-342900"/>
            <a:r>
              <a:rPr lang="en-US" dirty="0"/>
              <a:t>Supports a portion of annual bus purchase in FY2020 Capital Budget totaling $6.17 million.</a:t>
            </a:r>
          </a:p>
          <a:p>
            <a:pPr marL="342900" indent="-342900"/>
            <a:r>
              <a:rPr lang="en-US" dirty="0"/>
              <a:t>Transit Security </a:t>
            </a:r>
            <a:r>
              <a:rPr lang="en-US" dirty="0" smtClean="0"/>
              <a:t>Grant-</a:t>
            </a:r>
            <a:r>
              <a:rPr lang="en-US" dirty="0"/>
              <a:t>The Transit Security Grant Program (TSGP) provides funds to eligible publicly owned operators of public transportation </a:t>
            </a:r>
            <a:r>
              <a:rPr lang="en-US" dirty="0" smtClean="0"/>
              <a:t>systems.  Source of funding originates with the Department of Homeland Security.</a:t>
            </a:r>
          </a:p>
          <a:p>
            <a:pPr marL="800100" lvl="1" indent="-342900"/>
            <a:r>
              <a:rPr lang="en-US" dirty="0" smtClean="0"/>
              <a:t>Funds can be used toward training or equipment that enhances National Preparedness.</a:t>
            </a:r>
          </a:p>
          <a:p>
            <a:pPr marL="800100" lvl="1" indent="-342900"/>
            <a:r>
              <a:rPr lang="en-US" dirty="0" smtClean="0"/>
              <a:t>The Authority has been approved for $723,800 in Transit Security Grant Funding which is included in Capital Budget and will be used for CCTV’s.</a:t>
            </a:r>
            <a:endParaRPr lang="en-US" dirty="0"/>
          </a:p>
          <a:p>
            <a:pPr marL="342900" indent="-342900"/>
            <a:r>
              <a:rPr lang="en-US" dirty="0"/>
              <a:t>State Act 89 Capital </a:t>
            </a:r>
            <a:r>
              <a:rPr lang="en-US" dirty="0" smtClean="0"/>
              <a:t>Funding- Source of funding is State discretionary capital funding originating from the Pennsylvania Turnpike. Under normal circumstances, the total annual amount is approximately $115.0 per year.  Funding supports the majority of non-bus capital projects and debt service payments.</a:t>
            </a:r>
          </a:p>
          <a:p>
            <a:pPr marL="342900" indent="-342900"/>
            <a:r>
              <a:rPr lang="en-US" dirty="0" smtClean="0"/>
              <a:t>State Act 89 Operating Budget Funding- totals $239.3 in FY2020.</a:t>
            </a:r>
          </a:p>
          <a:p>
            <a:pPr marL="800100" lvl="1" indent="-342900"/>
            <a:r>
              <a:rPr lang="en-US" dirty="0" smtClean="0"/>
              <a:t>Funds help support all bus and rail service and administrative activities.</a:t>
            </a:r>
            <a:endParaRPr lang="en-US" dirty="0"/>
          </a:p>
          <a:p>
            <a:pPr lvl="1"/>
            <a:endParaRPr lang="en-US" dirty="0"/>
          </a:p>
          <a:p>
            <a:pPr marL="800100" lvl="1" indent="-342900"/>
            <a:endParaRPr lang="en-US" dirty="0"/>
          </a:p>
          <a:p>
            <a:pPr marL="342900" indent="-342900"/>
            <a:endParaRPr lang="en-US" dirty="0"/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5891" y="5710749"/>
            <a:ext cx="2107846" cy="11472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2916" y="6209603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94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888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Introduction to Sources of Port Authority </a:t>
            </a:r>
            <a:br>
              <a:rPr lang="en-US" sz="3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Grant Funding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88" y="1456267"/>
            <a:ext cx="10515600" cy="4753335"/>
          </a:xfrm>
        </p:spPr>
        <p:txBody>
          <a:bodyPr>
            <a:normAutofit fontScale="70000" lnSpcReduction="20000"/>
          </a:bodyPr>
          <a:lstStyle/>
          <a:p>
            <a:pPr marL="342900" indent="-342900"/>
            <a:r>
              <a:rPr lang="en-US" dirty="0"/>
              <a:t>Allegheny County Operating and Capital Match- The County has a required 15% match of State Act 89 Operating </a:t>
            </a:r>
            <a:r>
              <a:rPr lang="en-US" dirty="0" smtClean="0"/>
              <a:t>Assistance that totals $32.9 million in FY2020. </a:t>
            </a:r>
          </a:p>
          <a:p>
            <a:pPr marL="342900" indent="-342900"/>
            <a:r>
              <a:rPr lang="en-US" dirty="0" smtClean="0"/>
              <a:t>Allegheny County matches various percentages on Capital projects depending on Federal grant requirements.  This totals $11.9 million in FY2020.</a:t>
            </a:r>
            <a:endParaRPr lang="en-US" dirty="0"/>
          </a:p>
          <a:p>
            <a:pPr marL="342900" indent="-342900"/>
            <a:r>
              <a:rPr lang="en-US" dirty="0" smtClean="0"/>
              <a:t>Regional </a:t>
            </a:r>
            <a:r>
              <a:rPr lang="en-US" dirty="0"/>
              <a:t>Asset District Grant- Supports Bus and Rail Operations activities.</a:t>
            </a:r>
          </a:p>
          <a:p>
            <a:pPr marL="800100" lvl="1" indent="-342900"/>
            <a:r>
              <a:rPr lang="en-US" dirty="0"/>
              <a:t>$3.0 million annual allotment in the Operating Budget.  The Authority must apply on an annual basis for funding</a:t>
            </a:r>
            <a:r>
              <a:rPr lang="en-US" dirty="0" smtClean="0"/>
              <a:t>. This funding is counted toward local match on State Operating Assistance.</a:t>
            </a:r>
            <a:endParaRPr lang="en-US" dirty="0"/>
          </a:p>
          <a:p>
            <a:pPr marL="342900" indent="-342900"/>
            <a:r>
              <a:rPr lang="en-US" dirty="0" smtClean="0"/>
              <a:t>Driving </a:t>
            </a:r>
            <a:r>
              <a:rPr lang="en-US" dirty="0"/>
              <a:t>PA </a:t>
            </a:r>
            <a:r>
              <a:rPr lang="en-US" dirty="0" smtClean="0"/>
              <a:t>Forward- source of funding is the VW Settlement</a:t>
            </a:r>
          </a:p>
          <a:p>
            <a:pPr marL="800100" lvl="1" indent="-342900"/>
            <a:r>
              <a:rPr lang="en-US" dirty="0" smtClean="0"/>
              <a:t> </a:t>
            </a:r>
            <a:r>
              <a:rPr lang="en-US" dirty="0"/>
              <a:t>$1.1 </a:t>
            </a:r>
            <a:r>
              <a:rPr lang="en-US" dirty="0" smtClean="0"/>
              <a:t>million included </a:t>
            </a:r>
            <a:r>
              <a:rPr lang="en-US" dirty="0"/>
              <a:t>in FY20 Capital </a:t>
            </a:r>
            <a:r>
              <a:rPr lang="en-US" dirty="0" smtClean="0"/>
              <a:t>Budget and will be used for electric buses.</a:t>
            </a:r>
            <a:endParaRPr lang="en-US" dirty="0"/>
          </a:p>
          <a:p>
            <a:pPr marL="342900" indent="-342900"/>
            <a:r>
              <a:rPr lang="en-US" dirty="0" smtClean="0"/>
              <a:t>Persons </a:t>
            </a:r>
            <a:r>
              <a:rPr lang="en-US" dirty="0"/>
              <a:t>with Disabilities (PWD</a:t>
            </a:r>
            <a:r>
              <a:rPr lang="en-US" dirty="0" smtClean="0"/>
              <a:t>)- this funding offsets costs associated with ACCESS trips that exceed ADA requirements .  This funding totals $620,000 in FY2020.</a:t>
            </a:r>
            <a:endParaRPr lang="en-US" dirty="0"/>
          </a:p>
          <a:p>
            <a:pPr marL="342900" indent="-342900"/>
            <a:r>
              <a:rPr lang="en-US" dirty="0" smtClean="0"/>
              <a:t>5310 Funding- source is Federal formula funding with 50% match using State Operating Assistance.  Total amount is $1.6 million in FY2020 Budget.</a:t>
            </a:r>
          </a:p>
          <a:p>
            <a:pPr marL="800100" lvl="1" indent="-342900"/>
            <a:r>
              <a:rPr lang="en-US" dirty="0" smtClean="0"/>
              <a:t>The funding is used to offset ACCESS costs associated with transporting persons with disabilities.</a:t>
            </a:r>
            <a:endParaRPr lang="en-US" dirty="0"/>
          </a:p>
          <a:p>
            <a:pPr marL="342900" indent="-342900"/>
            <a:r>
              <a:rPr lang="en-US" dirty="0"/>
              <a:t>Vehicle Overhaul Funding (VOH</a:t>
            </a:r>
            <a:r>
              <a:rPr lang="en-US" dirty="0" smtClean="0"/>
              <a:t>)- This program supports both bus and rail vehicle overhauls.  </a:t>
            </a:r>
            <a:r>
              <a:rPr lang="en-US" dirty="0"/>
              <a:t>Act </a:t>
            </a:r>
            <a:r>
              <a:rPr lang="en-US" dirty="0" smtClean="0"/>
              <a:t>89 Discretionary Capital funding totaling $5.9 million is included in the Operating Budget. </a:t>
            </a:r>
            <a:endParaRPr lang="en-US" dirty="0"/>
          </a:p>
          <a:p>
            <a:pPr lvl="1"/>
            <a:endParaRPr lang="en-US" dirty="0"/>
          </a:p>
          <a:p>
            <a:pPr marL="800100" lvl="1" indent="-342900"/>
            <a:endParaRPr lang="en-US" dirty="0"/>
          </a:p>
          <a:p>
            <a:pPr marL="342900" indent="-342900"/>
            <a:endParaRPr lang="en-US" dirty="0"/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104" y="5951913"/>
            <a:ext cx="1788388" cy="7481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2916" y="6209603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1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888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RESOLUTION: Authorization 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to Apply for and Enter into Agreements for CY 2020 Operating and Capital Grant Funds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88" y="1515290"/>
            <a:ext cx="9610958" cy="434577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Authority is responsible for regularly submitting grant applications to Federal, State, County and other entities in order to support regular business activities.</a:t>
            </a:r>
          </a:p>
          <a:p>
            <a:r>
              <a:rPr lang="en-US" sz="2400" dirty="0" smtClean="0"/>
              <a:t>In many instances, the timeline for developing and submitting the grant applications can be limited.</a:t>
            </a:r>
          </a:p>
          <a:p>
            <a:r>
              <a:rPr lang="en-US" sz="2400" dirty="0" smtClean="0"/>
              <a:t>This resolution requests Board approval for the Chief Executive Officer, Chief Financial Officer, Director of Grants and Capital Programs or Chief Development Officer to submit grant applications.</a:t>
            </a:r>
          </a:p>
          <a:p>
            <a:r>
              <a:rPr lang="en-US" sz="2400" dirty="0" smtClean="0"/>
              <a:t>The Chief Financial Officer will report to the Finance Committee </a:t>
            </a:r>
            <a:r>
              <a:rPr lang="en-US" sz="2400" dirty="0" smtClean="0"/>
              <a:t>the </a:t>
            </a:r>
            <a:r>
              <a:rPr lang="en-US" sz="2400" dirty="0" smtClean="0"/>
              <a:t>grant applications submitted. </a:t>
            </a:r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044" y="5321675"/>
            <a:ext cx="2822693" cy="15363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2916" y="6209603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3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294" y="5309243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52098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FY 2020 December, 2019</a:t>
            </a:r>
            <a:br>
              <a:rPr lang="en-US" dirty="0" smtClean="0"/>
            </a:br>
            <a:r>
              <a:rPr lang="en-US" dirty="0" smtClean="0"/>
              <a:t>Financial Statements Review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2916" y="6235729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9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7756"/>
            <a:ext cx="12192000" cy="1129374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</a:rPr>
              <a:t>FY 2020 – December Financial Performance</a:t>
            </a: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342" y="5734372"/>
            <a:ext cx="2626658" cy="1123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04000" y="-22170999"/>
            <a:ext cx="2743200" cy="36576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0397" y="1125416"/>
            <a:ext cx="11561393" cy="4903426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Operating Income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Total Operating Income for the month of December was $497,290 above budget due to higher Passenger Revenue. </a:t>
            </a:r>
            <a:endParaRPr lang="en-US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Total </a:t>
            </a:r>
            <a:r>
              <a:rPr lang="en-US" sz="1800" dirty="0"/>
              <a:t>Operating Income through mid-year is $485,028 above budget due to higher Advertising Revenue and Interest Income. </a:t>
            </a:r>
            <a:endParaRPr lang="en-US" sz="1800" dirty="0" smtClean="0"/>
          </a:p>
          <a:p>
            <a:pPr algn="l"/>
            <a:r>
              <a:rPr lang="en-US" dirty="0"/>
              <a:t>Expenses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Total Expense for December was $314,008 under budget.  The Authority did make a required $1.4 million dollar required catch-up payment to the ATU Pension Plan based on the recently completed actuarial report.  </a:t>
            </a:r>
            <a:endParaRPr lang="en-US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Total </a:t>
            </a:r>
            <a:r>
              <a:rPr lang="en-US" sz="1800" dirty="0"/>
              <a:t>Expenses for the fiscal year are $17.1 million under budget.  Other Expenses are $5.4 million under budget due in part to a $2.5 million Accident Recovery Credit settlement for the rail derailment. </a:t>
            </a:r>
            <a:endParaRPr lang="en-US" sz="1800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 dirty="0" smtClean="0"/>
              <a:t>Materials </a:t>
            </a:r>
            <a:r>
              <a:rPr lang="en-US" sz="1400" dirty="0"/>
              <a:t>&amp; Supplies are $3.9 million under budget in part due to lower Material Expense.  </a:t>
            </a:r>
            <a:endParaRPr lang="en-US" sz="1400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 dirty="0" smtClean="0"/>
              <a:t>Purchased </a:t>
            </a:r>
            <a:r>
              <a:rPr lang="en-US" sz="1400" dirty="0"/>
              <a:t>Services are $4.3 million under budget in part due to lower Work-Done-by-outside Contractor Expense </a:t>
            </a:r>
            <a:endParaRPr lang="en-US" sz="1400" dirty="0" smtClean="0"/>
          </a:p>
          <a:p>
            <a:pPr algn="l"/>
            <a:r>
              <a:rPr lang="en-US" dirty="0"/>
              <a:t>Subsidy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Total Subsidy for the month and fiscal year-to-date is ahead of plan, but this is strictly a timing issue that will normalize.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4978" y="6371651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32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7756"/>
            <a:ext cx="12192000" cy="1129374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</a:rPr>
              <a:t>FY 2020 Fiscal Year over Fiscal Year Comparison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412" y="5529290"/>
            <a:ext cx="2093259" cy="11404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04000" y="-22170999"/>
            <a:ext cx="2743200" cy="36576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91671" y="966505"/>
            <a:ext cx="10381129" cy="4437833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Total Operating Income is $61,329 </a:t>
            </a:r>
            <a:r>
              <a:rPr lang="en-US" dirty="0" smtClean="0"/>
              <a:t>higher than last </a:t>
            </a:r>
            <a:r>
              <a:rPr lang="en-US" dirty="0"/>
              <a:t>fiscal year through December principally due to higher Interest Income.  </a:t>
            </a:r>
            <a:endParaRPr lang="en-US" dirty="0" smtClean="0"/>
          </a:p>
          <a:p>
            <a:pPr algn="l"/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Total Operating Expense is $649,777 </a:t>
            </a:r>
            <a:r>
              <a:rPr lang="en-US" dirty="0" smtClean="0"/>
              <a:t>higher than last </a:t>
            </a:r>
            <a:r>
              <a:rPr lang="en-US" dirty="0"/>
              <a:t>fiscal year principally due to higher Employee Benefits.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$2.784 million of Sick, Vacation and Holiday for salaried employees is categorized in Employee Benefits in FY2020 and was categorized in Salaries &amp; Wages in FY2019 accentuating the negative variances in F2020. </a:t>
            </a:r>
            <a:endParaRPr lang="en-US" sz="2400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Total Subsidy is $4.7 million </a:t>
            </a:r>
            <a:r>
              <a:rPr lang="en-US" dirty="0" smtClean="0"/>
              <a:t>lower than </a:t>
            </a:r>
            <a:r>
              <a:rPr lang="en-US" dirty="0"/>
              <a:t>last fiscal year.  This is due lower amounts of Preventive Maintenance dollars being utilized.  The FY20 Budget is using $8.7 million less in Preventive Maintenance, so this result is expected.</a:t>
            </a:r>
            <a:r>
              <a:rPr lang="en-US" sz="180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473918" y="6300409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</a:t>
            </a:r>
            <a:r>
              <a:rPr lang="en-US" dirty="0" smtClean="0"/>
              <a:t>– 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6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Operating Reserves</a:t>
            </a:r>
            <a:b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FY 2020 - December, 2019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sz="2400" dirty="0" smtClean="0"/>
              <a:t>The Authority ended November 2019 with Operating Reserves of $149.7 million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pPr marL="342900" indent="-342900"/>
            <a:r>
              <a:rPr lang="en-US" sz="2400" dirty="0" smtClean="0"/>
              <a:t>The Authority received approximately $40.8 million in cash deposits in December from Passenger Revenues and Operating Grants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pPr marL="342900" indent="-342900"/>
            <a:r>
              <a:rPr lang="en-US" sz="2400" dirty="0" smtClean="0"/>
              <a:t>The Authority had cash outflows of approximately $43.9 million.  </a:t>
            </a:r>
            <a:endParaRPr lang="en-US" sz="2400" dirty="0"/>
          </a:p>
          <a:p>
            <a:pPr marL="800100" lvl="1" indent="-342900"/>
            <a:r>
              <a:rPr lang="en-US" sz="2000" dirty="0" smtClean="0"/>
              <a:t>This was slightly higher than past months due to 3 payrolls for employees on bi-weekly pays</a:t>
            </a:r>
            <a:r>
              <a:rPr lang="en-US" sz="2000" dirty="0" smtClean="0"/>
              <a:t>.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342900" indent="-342900"/>
            <a:r>
              <a:rPr lang="en-US" sz="2400" dirty="0" smtClean="0"/>
              <a:t>The Authority ended December 2019 with $146.6 million in Operating Reserves.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5229" y="5773177"/>
            <a:ext cx="1420451" cy="7731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0848" y="6176963"/>
            <a:ext cx="3475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Finance Committee – </a:t>
            </a:r>
            <a:r>
              <a:rPr lang="en-US" dirty="0" smtClean="0"/>
              <a:t>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92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05474" y="1841241"/>
            <a:ext cx="79024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Connect People to Life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Become America’s Premier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Transportation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098" y="235189"/>
            <a:ext cx="4252442" cy="231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4461</TotalTime>
  <Words>1290</Words>
  <Application>Microsoft Office PowerPoint</Application>
  <PresentationFormat>Widescreen</PresentationFormat>
  <Paragraphs>130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Finance Committee January 17, 2020 </vt:lpstr>
      <vt:lpstr>      Operating and Capital Grants Overview   </vt:lpstr>
      <vt:lpstr>Introduction to Sources of Port Authority  Grant Funding</vt:lpstr>
      <vt:lpstr>Introduction to Sources of Port Authority  Grant Funding</vt:lpstr>
      <vt:lpstr>Introduction to Sources of Port Authority  Grant Funding</vt:lpstr>
      <vt:lpstr>Introduction to Sources of Port Authority  Grant Funding</vt:lpstr>
      <vt:lpstr>RESOLUTION: Authorization to Apply for and Enter into Agreements for CY 2020 Operating and Capital Grant Funds </vt:lpstr>
      <vt:lpstr>      FY 2020 December, 2019 Financial Statements Review  </vt:lpstr>
      <vt:lpstr>FY 2020 – December Financial Performance</vt:lpstr>
      <vt:lpstr>FY 2020 Fiscal Year over Fiscal Year Comparison </vt:lpstr>
      <vt:lpstr>Operating Reserves FY 2020 - December, 2019 </vt:lpstr>
      <vt:lpstr>PowerPoint Presentation</vt:lpstr>
    </vt:vector>
  </TitlesOfParts>
  <Company>PAAC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100 Days – IT Ecosystem Assessment</dc:title>
  <dc:creator>Devlin, Jeffrey P</dc:creator>
  <cp:lastModifiedBy>Cetra, Michael J.</cp:lastModifiedBy>
  <cp:revision>239</cp:revision>
  <cp:lastPrinted>2018-06-11T14:48:08Z</cp:lastPrinted>
  <dcterms:created xsi:type="dcterms:W3CDTF">2018-06-07T13:14:44Z</dcterms:created>
  <dcterms:modified xsi:type="dcterms:W3CDTF">2020-01-16T21:33:57Z</dcterms:modified>
</cp:coreProperties>
</file>